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4"/>
  </p:notesMasterIdLst>
  <p:handoutMasterIdLst>
    <p:handoutMasterId r:id="rId25"/>
  </p:handoutMasterIdLst>
  <p:sldIdLst>
    <p:sldId id="325" r:id="rId5"/>
    <p:sldId id="271" r:id="rId6"/>
    <p:sldId id="345" r:id="rId7"/>
    <p:sldId id="328" r:id="rId8"/>
    <p:sldId id="256" r:id="rId9"/>
    <p:sldId id="330" r:id="rId10"/>
    <p:sldId id="331" r:id="rId11"/>
    <p:sldId id="343" r:id="rId12"/>
    <p:sldId id="332" r:id="rId13"/>
    <p:sldId id="333" r:id="rId14"/>
    <p:sldId id="334" r:id="rId15"/>
    <p:sldId id="335" r:id="rId16"/>
    <p:sldId id="336" r:id="rId17"/>
    <p:sldId id="337" r:id="rId18"/>
    <p:sldId id="346" r:id="rId19"/>
    <p:sldId id="347" r:id="rId20"/>
    <p:sldId id="342" r:id="rId21"/>
    <p:sldId id="341" r:id="rId22"/>
    <p:sldId id="344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5">
          <p15:clr>
            <a:srgbClr val="A4A3A4"/>
          </p15:clr>
        </p15:guide>
        <p15:guide id="2" pos="626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8C8FA3"/>
    <a:srgbClr val="11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90" autoAdjust="0"/>
    <p:restoredTop sz="94626" autoAdjust="0"/>
  </p:normalViewPr>
  <p:slideViewPr>
    <p:cSldViewPr snapToGrid="0" snapToObjects="1">
      <p:cViewPr>
        <p:scale>
          <a:sx n="115" d="100"/>
          <a:sy n="115" d="100"/>
        </p:scale>
        <p:origin x="-186" y="-1200"/>
      </p:cViewPr>
      <p:guideLst>
        <p:guide orient="horz" pos="2165"/>
        <p:guide orient="horz"/>
        <p:guide pos="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09F17-DE2C-4E5A-B3E0-438D02A232E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DE085F-9C75-4A3D-80F4-C9E7846AE4B1}">
      <dgm:prSet phldrT="[Texto]"/>
      <dgm:spPr/>
      <dgm:t>
        <a:bodyPr/>
        <a:lstStyle/>
        <a:p>
          <a:r>
            <a:rPr lang="es-ES" dirty="0"/>
            <a:t>Planificar</a:t>
          </a:r>
        </a:p>
      </dgm:t>
    </dgm:pt>
    <dgm:pt modelId="{AA1DF69C-706C-43CA-BF89-1ABFB2612488}" type="parTrans" cxnId="{5A5541C9-4A94-4C66-9924-82F32141D5FC}">
      <dgm:prSet/>
      <dgm:spPr/>
      <dgm:t>
        <a:bodyPr/>
        <a:lstStyle/>
        <a:p>
          <a:endParaRPr lang="es-ES"/>
        </a:p>
      </dgm:t>
    </dgm:pt>
    <dgm:pt modelId="{0403AA2C-A24E-4A9C-87A7-747D149935F3}" type="sibTrans" cxnId="{5A5541C9-4A94-4C66-9924-82F32141D5FC}">
      <dgm:prSet/>
      <dgm:spPr/>
      <dgm:t>
        <a:bodyPr/>
        <a:lstStyle/>
        <a:p>
          <a:endParaRPr lang="es-ES"/>
        </a:p>
      </dgm:t>
    </dgm:pt>
    <dgm:pt modelId="{9D37F1E9-13F4-4048-B13E-4B7D23B30B1C}">
      <dgm:prSet phldrT="[Texto]"/>
      <dgm:spPr/>
      <dgm:t>
        <a:bodyPr/>
        <a:lstStyle/>
        <a:p>
          <a:r>
            <a:rPr lang="es-ES" dirty="0"/>
            <a:t>Informar</a:t>
          </a:r>
        </a:p>
      </dgm:t>
    </dgm:pt>
    <dgm:pt modelId="{05211DFF-BFCE-4893-8A2C-7EA3E4E1A4BA}" type="parTrans" cxnId="{CEDBA951-E1BD-4CE1-B0D1-0331E037F0BE}">
      <dgm:prSet/>
      <dgm:spPr/>
      <dgm:t>
        <a:bodyPr/>
        <a:lstStyle/>
        <a:p>
          <a:endParaRPr lang="es-ES"/>
        </a:p>
      </dgm:t>
    </dgm:pt>
    <dgm:pt modelId="{CC63A851-75AC-4D56-ADCD-4A72A0E88D7D}" type="sibTrans" cxnId="{CEDBA951-E1BD-4CE1-B0D1-0331E037F0BE}">
      <dgm:prSet/>
      <dgm:spPr/>
      <dgm:t>
        <a:bodyPr/>
        <a:lstStyle/>
        <a:p>
          <a:endParaRPr lang="es-ES"/>
        </a:p>
      </dgm:t>
    </dgm:pt>
    <dgm:pt modelId="{E0A71B1D-BA15-42A5-9342-0ABCCB019233}">
      <dgm:prSet phldrT="[Texto]"/>
      <dgm:spPr/>
      <dgm:t>
        <a:bodyPr/>
        <a:lstStyle/>
        <a:p>
          <a:r>
            <a:rPr lang="es-ES" dirty="0"/>
            <a:t>Deber de secreto</a:t>
          </a:r>
        </a:p>
      </dgm:t>
    </dgm:pt>
    <dgm:pt modelId="{EE8C7A98-FB7F-4EF8-9A55-544DD56E1A95}" type="parTrans" cxnId="{00BB9CFD-CB51-4D46-99D0-03567245DBAB}">
      <dgm:prSet/>
      <dgm:spPr/>
      <dgm:t>
        <a:bodyPr/>
        <a:lstStyle/>
        <a:p>
          <a:endParaRPr lang="es-ES"/>
        </a:p>
      </dgm:t>
    </dgm:pt>
    <dgm:pt modelId="{C1D9A3D1-B22E-4BC8-A534-0BAB849D1EAE}" type="sibTrans" cxnId="{00BB9CFD-CB51-4D46-99D0-03567245DBAB}">
      <dgm:prSet/>
      <dgm:spPr/>
      <dgm:t>
        <a:bodyPr/>
        <a:lstStyle/>
        <a:p>
          <a:endParaRPr lang="es-ES"/>
        </a:p>
      </dgm:t>
    </dgm:pt>
    <dgm:pt modelId="{C3B07AC8-10FA-4EBB-A23A-0CAFA47C1399}">
      <dgm:prSet phldrT="[Texto]"/>
      <dgm:spPr/>
      <dgm:t>
        <a:bodyPr/>
        <a:lstStyle/>
        <a:p>
          <a:r>
            <a:rPr lang="es-ES" dirty="0"/>
            <a:t>Seguridad informática</a:t>
          </a:r>
        </a:p>
      </dgm:t>
    </dgm:pt>
    <dgm:pt modelId="{67BB3D3D-109A-42C6-B6DB-A313C432143C}" type="parTrans" cxnId="{6CA24CC4-ABB9-44B1-946D-A347B2FAD299}">
      <dgm:prSet/>
      <dgm:spPr/>
      <dgm:t>
        <a:bodyPr/>
        <a:lstStyle/>
        <a:p>
          <a:endParaRPr lang="es-ES"/>
        </a:p>
      </dgm:t>
    </dgm:pt>
    <dgm:pt modelId="{3448F342-FCEA-4745-B0B1-5A91BF51559B}" type="sibTrans" cxnId="{6CA24CC4-ABB9-44B1-946D-A347B2FAD299}">
      <dgm:prSet/>
      <dgm:spPr/>
      <dgm:t>
        <a:bodyPr/>
        <a:lstStyle/>
        <a:p>
          <a:endParaRPr lang="es-ES"/>
        </a:p>
      </dgm:t>
    </dgm:pt>
    <dgm:pt modelId="{2DF6E884-D9FA-44CD-9C50-5E27EA43F7E7}">
      <dgm:prSet phldrT="[Texto]"/>
      <dgm:spPr/>
      <dgm:t>
        <a:bodyPr/>
        <a:lstStyle/>
        <a:p>
          <a:r>
            <a:rPr lang="es-ES" dirty="0"/>
            <a:t>Autorizaciones </a:t>
          </a:r>
        </a:p>
      </dgm:t>
    </dgm:pt>
    <dgm:pt modelId="{1D6CF5F4-5190-4611-B7AE-11FB8BC4B048}" type="parTrans" cxnId="{7F5F6D1F-8E98-4886-830B-B0F4D35792B4}">
      <dgm:prSet/>
      <dgm:spPr/>
      <dgm:t>
        <a:bodyPr/>
        <a:lstStyle/>
        <a:p>
          <a:endParaRPr lang="es-ES"/>
        </a:p>
      </dgm:t>
    </dgm:pt>
    <dgm:pt modelId="{92F197B5-7C66-4160-9CBA-11750CE18193}" type="sibTrans" cxnId="{7F5F6D1F-8E98-4886-830B-B0F4D35792B4}">
      <dgm:prSet/>
      <dgm:spPr/>
      <dgm:t>
        <a:bodyPr/>
        <a:lstStyle/>
        <a:p>
          <a:endParaRPr lang="es-ES"/>
        </a:p>
      </dgm:t>
    </dgm:pt>
    <dgm:pt modelId="{D237213D-E2D4-49B3-B846-5C50C30138D7}" type="pres">
      <dgm:prSet presAssocID="{69809F17-DE2C-4E5A-B3E0-438D02A232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DF458D-60A6-48F8-B598-A260183A0A9F}" type="pres">
      <dgm:prSet presAssocID="{D4DE085F-9C75-4A3D-80F4-C9E7846AE4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684CF6-39EB-4F03-977F-5434E292EDB1}" type="pres">
      <dgm:prSet presAssocID="{0403AA2C-A24E-4A9C-87A7-747D149935F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F1085F62-3807-40DA-B6AC-CAFF499AB4FC}" type="pres">
      <dgm:prSet presAssocID="{0403AA2C-A24E-4A9C-87A7-747D149935F3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C5CE0A6-F222-4AC5-B404-6C8B3CC159D7}" type="pres">
      <dgm:prSet presAssocID="{9D37F1E9-13F4-4048-B13E-4B7D23B30B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0B098-3AC8-4B7B-92CB-A78E11859F17}" type="pres">
      <dgm:prSet presAssocID="{CC63A851-75AC-4D56-ADCD-4A72A0E88D7D}" presName="sibTrans" presStyleLbl="sibTrans2D1" presStyleIdx="1" presStyleCnt="5"/>
      <dgm:spPr/>
      <dgm:t>
        <a:bodyPr/>
        <a:lstStyle/>
        <a:p>
          <a:endParaRPr lang="es-ES"/>
        </a:p>
      </dgm:t>
    </dgm:pt>
    <dgm:pt modelId="{D4FB9C86-E0C0-47D1-A004-6764CBC650FE}" type="pres">
      <dgm:prSet presAssocID="{CC63A851-75AC-4D56-ADCD-4A72A0E88D7D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125A5FB5-A9CC-493B-8170-A408BF4AEED0}" type="pres">
      <dgm:prSet presAssocID="{E0A71B1D-BA15-42A5-9342-0ABCCB0192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B01252-BB68-48B5-B501-8F114BB11F4A}" type="pres">
      <dgm:prSet presAssocID="{C1D9A3D1-B22E-4BC8-A534-0BAB849D1EAE}" presName="sibTrans" presStyleLbl="sibTrans2D1" presStyleIdx="2" presStyleCnt="5"/>
      <dgm:spPr/>
      <dgm:t>
        <a:bodyPr/>
        <a:lstStyle/>
        <a:p>
          <a:endParaRPr lang="es-ES"/>
        </a:p>
      </dgm:t>
    </dgm:pt>
    <dgm:pt modelId="{2144B034-72BE-41FB-B116-49FEC4380CBA}" type="pres">
      <dgm:prSet presAssocID="{C1D9A3D1-B22E-4BC8-A534-0BAB849D1EAE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4FE1918-27D7-4AF2-8EDA-1EAA8C4EFC90}" type="pres">
      <dgm:prSet presAssocID="{C3B07AC8-10FA-4EBB-A23A-0CAFA47C13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CA343-7DDD-41C1-980B-6235EEEB4D70}" type="pres">
      <dgm:prSet presAssocID="{3448F342-FCEA-4745-B0B1-5A91BF51559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D3C8FF3A-98C0-4ECA-A67B-AB4035B03E5F}" type="pres">
      <dgm:prSet presAssocID="{3448F342-FCEA-4745-B0B1-5A91BF51559B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B0E600D1-3299-489E-984D-B1A5CCE48F68}" type="pres">
      <dgm:prSet presAssocID="{2DF6E884-D9FA-44CD-9C50-5E27EA43F7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97EAEE-E782-4CAE-A978-60F9ADEF9DBE}" type="pres">
      <dgm:prSet presAssocID="{92F197B5-7C66-4160-9CBA-11750CE18193}" presName="sibTrans" presStyleLbl="sibTrans2D1" presStyleIdx="4" presStyleCnt="5"/>
      <dgm:spPr/>
      <dgm:t>
        <a:bodyPr/>
        <a:lstStyle/>
        <a:p>
          <a:endParaRPr lang="es-ES"/>
        </a:p>
      </dgm:t>
    </dgm:pt>
    <dgm:pt modelId="{47A51B3B-7B1B-4F8C-8410-D7A00FE79A19}" type="pres">
      <dgm:prSet presAssocID="{92F197B5-7C66-4160-9CBA-11750CE18193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578C64D-57BA-4DE1-8D43-C6859EF97F24}" type="presOf" srcId="{3448F342-FCEA-4745-B0B1-5A91BF51559B}" destId="{D3C8FF3A-98C0-4ECA-A67B-AB4035B03E5F}" srcOrd="1" destOrd="0" presId="urn:microsoft.com/office/officeart/2005/8/layout/cycle2"/>
    <dgm:cxn modelId="{6CA24CC4-ABB9-44B1-946D-A347B2FAD299}" srcId="{69809F17-DE2C-4E5A-B3E0-438D02A232EC}" destId="{C3B07AC8-10FA-4EBB-A23A-0CAFA47C1399}" srcOrd="3" destOrd="0" parTransId="{67BB3D3D-109A-42C6-B6DB-A313C432143C}" sibTransId="{3448F342-FCEA-4745-B0B1-5A91BF51559B}"/>
    <dgm:cxn modelId="{C1D68330-E512-433A-8FA5-5848AEA42290}" type="presOf" srcId="{2DF6E884-D9FA-44CD-9C50-5E27EA43F7E7}" destId="{B0E600D1-3299-489E-984D-B1A5CCE48F68}" srcOrd="0" destOrd="0" presId="urn:microsoft.com/office/officeart/2005/8/layout/cycle2"/>
    <dgm:cxn modelId="{00BB9CFD-CB51-4D46-99D0-03567245DBAB}" srcId="{69809F17-DE2C-4E5A-B3E0-438D02A232EC}" destId="{E0A71B1D-BA15-42A5-9342-0ABCCB019233}" srcOrd="2" destOrd="0" parTransId="{EE8C7A98-FB7F-4EF8-9A55-544DD56E1A95}" sibTransId="{C1D9A3D1-B22E-4BC8-A534-0BAB849D1EAE}"/>
    <dgm:cxn modelId="{CEDBA951-E1BD-4CE1-B0D1-0331E037F0BE}" srcId="{69809F17-DE2C-4E5A-B3E0-438D02A232EC}" destId="{9D37F1E9-13F4-4048-B13E-4B7D23B30B1C}" srcOrd="1" destOrd="0" parTransId="{05211DFF-BFCE-4893-8A2C-7EA3E4E1A4BA}" sibTransId="{CC63A851-75AC-4D56-ADCD-4A72A0E88D7D}"/>
    <dgm:cxn modelId="{356CBCA1-90D1-4402-A77B-036832F7E0B6}" type="presOf" srcId="{92F197B5-7C66-4160-9CBA-11750CE18193}" destId="{47A51B3B-7B1B-4F8C-8410-D7A00FE79A19}" srcOrd="1" destOrd="0" presId="urn:microsoft.com/office/officeart/2005/8/layout/cycle2"/>
    <dgm:cxn modelId="{0C31E8F4-A41C-41C2-A76D-31F49804E29E}" type="presOf" srcId="{CC63A851-75AC-4D56-ADCD-4A72A0E88D7D}" destId="{D4FB9C86-E0C0-47D1-A004-6764CBC650FE}" srcOrd="1" destOrd="0" presId="urn:microsoft.com/office/officeart/2005/8/layout/cycle2"/>
    <dgm:cxn modelId="{2B0F386A-9BCD-4FE4-A4F6-EEA5A9375CB5}" type="presOf" srcId="{0403AA2C-A24E-4A9C-87A7-747D149935F3}" destId="{F1085F62-3807-40DA-B6AC-CAFF499AB4FC}" srcOrd="1" destOrd="0" presId="urn:microsoft.com/office/officeart/2005/8/layout/cycle2"/>
    <dgm:cxn modelId="{567EDD7B-1A9E-4C9B-AD7B-7C14DCA8D42B}" type="presOf" srcId="{69809F17-DE2C-4E5A-B3E0-438D02A232EC}" destId="{D237213D-E2D4-49B3-B846-5C50C30138D7}" srcOrd="0" destOrd="0" presId="urn:microsoft.com/office/officeart/2005/8/layout/cycle2"/>
    <dgm:cxn modelId="{18CA766E-DB62-4DD9-8F2A-B4E4F9DCBDAD}" type="presOf" srcId="{C1D9A3D1-B22E-4BC8-A534-0BAB849D1EAE}" destId="{73B01252-BB68-48B5-B501-8F114BB11F4A}" srcOrd="0" destOrd="0" presId="urn:microsoft.com/office/officeart/2005/8/layout/cycle2"/>
    <dgm:cxn modelId="{4BAE4C76-1BBD-42EE-A360-F66F7E05EB72}" type="presOf" srcId="{3448F342-FCEA-4745-B0B1-5A91BF51559B}" destId="{582CA343-7DDD-41C1-980B-6235EEEB4D70}" srcOrd="0" destOrd="0" presId="urn:microsoft.com/office/officeart/2005/8/layout/cycle2"/>
    <dgm:cxn modelId="{5E7EB26C-AC32-4AE9-8CBC-7035889E3D39}" type="presOf" srcId="{C3B07AC8-10FA-4EBB-A23A-0CAFA47C1399}" destId="{14FE1918-27D7-4AF2-8EDA-1EAA8C4EFC90}" srcOrd="0" destOrd="0" presId="urn:microsoft.com/office/officeart/2005/8/layout/cycle2"/>
    <dgm:cxn modelId="{36CD0242-02E3-42B0-9403-BCC89284EC15}" type="presOf" srcId="{C1D9A3D1-B22E-4BC8-A534-0BAB849D1EAE}" destId="{2144B034-72BE-41FB-B116-49FEC4380CBA}" srcOrd="1" destOrd="0" presId="urn:microsoft.com/office/officeart/2005/8/layout/cycle2"/>
    <dgm:cxn modelId="{86B6DEFA-1FE9-4E85-9523-A3C0BCBFDE1E}" type="presOf" srcId="{9D37F1E9-13F4-4048-B13E-4B7D23B30B1C}" destId="{CC5CE0A6-F222-4AC5-B404-6C8B3CC159D7}" srcOrd="0" destOrd="0" presId="urn:microsoft.com/office/officeart/2005/8/layout/cycle2"/>
    <dgm:cxn modelId="{AFF019FE-9AFE-4443-81FF-EEF5A21E454F}" type="presOf" srcId="{E0A71B1D-BA15-42A5-9342-0ABCCB019233}" destId="{125A5FB5-A9CC-493B-8170-A408BF4AEED0}" srcOrd="0" destOrd="0" presId="urn:microsoft.com/office/officeart/2005/8/layout/cycle2"/>
    <dgm:cxn modelId="{4747A01F-BD66-4474-9229-F68E992CC0FC}" type="presOf" srcId="{CC63A851-75AC-4D56-ADCD-4A72A0E88D7D}" destId="{3C10B098-3AC8-4B7B-92CB-A78E11859F17}" srcOrd="0" destOrd="0" presId="urn:microsoft.com/office/officeart/2005/8/layout/cycle2"/>
    <dgm:cxn modelId="{5A5541C9-4A94-4C66-9924-82F32141D5FC}" srcId="{69809F17-DE2C-4E5A-B3E0-438D02A232EC}" destId="{D4DE085F-9C75-4A3D-80F4-C9E7846AE4B1}" srcOrd="0" destOrd="0" parTransId="{AA1DF69C-706C-43CA-BF89-1ABFB2612488}" sibTransId="{0403AA2C-A24E-4A9C-87A7-747D149935F3}"/>
    <dgm:cxn modelId="{EB4553AC-9C1D-455F-A16B-3F769E9A6F31}" type="presOf" srcId="{92F197B5-7C66-4160-9CBA-11750CE18193}" destId="{2397EAEE-E782-4CAE-A978-60F9ADEF9DBE}" srcOrd="0" destOrd="0" presId="urn:microsoft.com/office/officeart/2005/8/layout/cycle2"/>
    <dgm:cxn modelId="{7F5F6D1F-8E98-4886-830B-B0F4D35792B4}" srcId="{69809F17-DE2C-4E5A-B3E0-438D02A232EC}" destId="{2DF6E884-D9FA-44CD-9C50-5E27EA43F7E7}" srcOrd="4" destOrd="0" parTransId="{1D6CF5F4-5190-4611-B7AE-11FB8BC4B048}" sibTransId="{92F197B5-7C66-4160-9CBA-11750CE18193}"/>
    <dgm:cxn modelId="{D1DC7953-73F7-49CF-8243-F512C77DC939}" type="presOf" srcId="{0403AA2C-A24E-4A9C-87A7-747D149935F3}" destId="{D0684CF6-39EB-4F03-977F-5434E292EDB1}" srcOrd="0" destOrd="0" presId="urn:microsoft.com/office/officeart/2005/8/layout/cycle2"/>
    <dgm:cxn modelId="{A6ED3C6E-4AE0-4D4D-8EB4-BFAEAE8E363D}" type="presOf" srcId="{D4DE085F-9C75-4A3D-80F4-C9E7846AE4B1}" destId="{C4DF458D-60A6-48F8-B598-A260183A0A9F}" srcOrd="0" destOrd="0" presId="urn:microsoft.com/office/officeart/2005/8/layout/cycle2"/>
    <dgm:cxn modelId="{6BBA31C0-0900-4AE3-BB88-D5FF9468FFD8}" type="presParOf" srcId="{D237213D-E2D4-49B3-B846-5C50C30138D7}" destId="{C4DF458D-60A6-48F8-B598-A260183A0A9F}" srcOrd="0" destOrd="0" presId="urn:microsoft.com/office/officeart/2005/8/layout/cycle2"/>
    <dgm:cxn modelId="{8B1137F8-0471-4509-AEC6-16E0A572000F}" type="presParOf" srcId="{D237213D-E2D4-49B3-B846-5C50C30138D7}" destId="{D0684CF6-39EB-4F03-977F-5434E292EDB1}" srcOrd="1" destOrd="0" presId="urn:microsoft.com/office/officeart/2005/8/layout/cycle2"/>
    <dgm:cxn modelId="{98A7DE96-1152-4CC7-B385-D0DFAC05D6BB}" type="presParOf" srcId="{D0684CF6-39EB-4F03-977F-5434E292EDB1}" destId="{F1085F62-3807-40DA-B6AC-CAFF499AB4FC}" srcOrd="0" destOrd="0" presId="urn:microsoft.com/office/officeart/2005/8/layout/cycle2"/>
    <dgm:cxn modelId="{08EB9A4C-7352-4A03-8C51-9005823BBB6B}" type="presParOf" srcId="{D237213D-E2D4-49B3-B846-5C50C30138D7}" destId="{CC5CE0A6-F222-4AC5-B404-6C8B3CC159D7}" srcOrd="2" destOrd="0" presId="urn:microsoft.com/office/officeart/2005/8/layout/cycle2"/>
    <dgm:cxn modelId="{4C7C84AE-6AD3-47EF-A2EA-63273145F355}" type="presParOf" srcId="{D237213D-E2D4-49B3-B846-5C50C30138D7}" destId="{3C10B098-3AC8-4B7B-92CB-A78E11859F17}" srcOrd="3" destOrd="0" presId="urn:microsoft.com/office/officeart/2005/8/layout/cycle2"/>
    <dgm:cxn modelId="{5F30C1AA-908E-4CB6-AEC1-61BFF9936F88}" type="presParOf" srcId="{3C10B098-3AC8-4B7B-92CB-A78E11859F17}" destId="{D4FB9C86-E0C0-47D1-A004-6764CBC650FE}" srcOrd="0" destOrd="0" presId="urn:microsoft.com/office/officeart/2005/8/layout/cycle2"/>
    <dgm:cxn modelId="{DA8B5F5F-F8E5-474B-ADF7-E763CC7C7EBF}" type="presParOf" srcId="{D237213D-E2D4-49B3-B846-5C50C30138D7}" destId="{125A5FB5-A9CC-493B-8170-A408BF4AEED0}" srcOrd="4" destOrd="0" presId="urn:microsoft.com/office/officeart/2005/8/layout/cycle2"/>
    <dgm:cxn modelId="{E57C2E21-4032-4E3E-8473-C3081F25A11B}" type="presParOf" srcId="{D237213D-E2D4-49B3-B846-5C50C30138D7}" destId="{73B01252-BB68-48B5-B501-8F114BB11F4A}" srcOrd="5" destOrd="0" presId="urn:microsoft.com/office/officeart/2005/8/layout/cycle2"/>
    <dgm:cxn modelId="{7A67D2F9-F3FC-4375-B223-0A3AE3E4142F}" type="presParOf" srcId="{73B01252-BB68-48B5-B501-8F114BB11F4A}" destId="{2144B034-72BE-41FB-B116-49FEC4380CBA}" srcOrd="0" destOrd="0" presId="urn:microsoft.com/office/officeart/2005/8/layout/cycle2"/>
    <dgm:cxn modelId="{2D2B42BC-29AF-4D45-B0AD-B16816B6BA8E}" type="presParOf" srcId="{D237213D-E2D4-49B3-B846-5C50C30138D7}" destId="{14FE1918-27D7-4AF2-8EDA-1EAA8C4EFC90}" srcOrd="6" destOrd="0" presId="urn:microsoft.com/office/officeart/2005/8/layout/cycle2"/>
    <dgm:cxn modelId="{0AE8ED76-9AEA-46ED-99B1-9E9D65BD778F}" type="presParOf" srcId="{D237213D-E2D4-49B3-B846-5C50C30138D7}" destId="{582CA343-7DDD-41C1-980B-6235EEEB4D70}" srcOrd="7" destOrd="0" presId="urn:microsoft.com/office/officeart/2005/8/layout/cycle2"/>
    <dgm:cxn modelId="{4FAA4A3D-FEF3-4A4B-A82B-6487F4234AED}" type="presParOf" srcId="{582CA343-7DDD-41C1-980B-6235EEEB4D70}" destId="{D3C8FF3A-98C0-4ECA-A67B-AB4035B03E5F}" srcOrd="0" destOrd="0" presId="urn:microsoft.com/office/officeart/2005/8/layout/cycle2"/>
    <dgm:cxn modelId="{C52F244F-9063-473F-9FF0-6E9853AE94BD}" type="presParOf" srcId="{D237213D-E2D4-49B3-B846-5C50C30138D7}" destId="{B0E600D1-3299-489E-984D-B1A5CCE48F68}" srcOrd="8" destOrd="0" presId="urn:microsoft.com/office/officeart/2005/8/layout/cycle2"/>
    <dgm:cxn modelId="{3A97A48F-6F43-410B-9B4B-DA4E2FD07AC8}" type="presParOf" srcId="{D237213D-E2D4-49B3-B846-5C50C30138D7}" destId="{2397EAEE-E782-4CAE-A978-60F9ADEF9DBE}" srcOrd="9" destOrd="0" presId="urn:microsoft.com/office/officeart/2005/8/layout/cycle2"/>
    <dgm:cxn modelId="{7DE11CF4-F0E6-4D3A-9790-3A9875A6CE3B}" type="presParOf" srcId="{2397EAEE-E782-4CAE-A978-60F9ADEF9DBE}" destId="{47A51B3B-7B1B-4F8C-8410-D7A00FE79A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283D5-B190-C940-B98F-D29DC6A5D7D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00D11-88A4-5847-8D0E-62184F3AC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C5C0-883A-0140-825F-2C3623D29C99}" type="datetimeFigureOut">
              <a:rPr lang="es-ES_tradnl" smtClean="0"/>
              <a:t>17/04/2018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DDF1-21D1-6146-B853-12BD2091DBF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038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245272" y="6488484"/>
            <a:ext cx="834471" cy="277153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DC3573AD-EA42-C742-B64E-625376318D1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19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3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66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1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7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9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05756" y="645769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3573AD-EA42-C742-B64E-625376318D1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522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5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77E92DB-4EE6-FD46-9B20-3366BD137D5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2FB804FE-0E0D-214C-8E8E-B276269AF8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38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0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37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1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8059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0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7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1A6B96C-F597-804B-87FE-D4F183B14FD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07BC27-A5C8-904C-B846-147CB63003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5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99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6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8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57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7268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6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2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0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1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489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5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680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89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03199" y="5554196"/>
            <a:ext cx="7236327" cy="214229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305756" y="6396120"/>
            <a:ext cx="2743200" cy="365125"/>
          </a:xfrm>
          <a:prstGeom prst="rect">
            <a:avLst/>
          </a:prstGeom>
        </p:spPr>
        <p:txBody>
          <a:bodyPr/>
          <a:lstStyle/>
          <a:p>
            <a:fld id="{DC3573AD-EA42-C742-B64E-625376318D1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31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52621"/>
            <a:ext cx="13633880" cy="412683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03199" y="6707438"/>
            <a:ext cx="1180565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3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3001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Gracias por vuestra atención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922605" y="-2685875"/>
            <a:ext cx="16037211" cy="1222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8066" y="6443089"/>
            <a:ext cx="783168" cy="234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329984" y="5417785"/>
            <a:ext cx="1519332" cy="5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8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CA1F-86CE-6746-B401-D86404BBFB58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80974" y="-1559159"/>
            <a:ext cx="12799996" cy="87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454285" y="3744986"/>
            <a:ext cx="7002609" cy="1277660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s-ES_tradnl" sz="4700" spc="-150" dirty="0">
                <a:solidFill>
                  <a:schemeClr val="bg1"/>
                </a:solidFill>
              </a:rPr>
              <a:t>REGLAMENTO GENERAL DE</a:t>
            </a:r>
            <a:br>
              <a:rPr lang="es-ES_tradnl" sz="4700" spc="-150" dirty="0">
                <a:solidFill>
                  <a:schemeClr val="bg1"/>
                </a:solidFill>
              </a:rPr>
            </a:br>
            <a:r>
              <a:rPr lang="es-ES_tradnl" sz="4700" spc="-150" dirty="0">
                <a:solidFill>
                  <a:schemeClr val="bg1"/>
                </a:solidFill>
              </a:rPr>
              <a:t>PROTECCIÓN DE DATOS</a:t>
            </a:r>
            <a:r>
              <a:rPr lang="es-ES_tradnl" sz="3600" spc="-150" dirty="0"/>
              <a:t/>
            </a:r>
            <a:br>
              <a:rPr lang="es-ES_tradnl" sz="3600" spc="-150" dirty="0"/>
            </a:br>
            <a:endParaRPr lang="en-US" sz="3600" spc="-1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1032" y="5032208"/>
            <a:ext cx="7147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i="1" dirty="0">
                <a:solidFill>
                  <a:schemeClr val="bg1">
                    <a:lumMod val="75000"/>
                  </a:schemeClr>
                </a:solidFill>
              </a:rPr>
              <a:t>Iñigo Mozo - Responsable Área Jurídica</a:t>
            </a:r>
          </a:p>
          <a:p>
            <a:r>
              <a:rPr lang="es-ES_tradnl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BE9A50-6F5F-4FE1-81BB-7DC06824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A1E6FA1-8783-4F74-BC46-CA1B43E5E558}"/>
              </a:ext>
            </a:extLst>
          </p:cNvPr>
          <p:cNvSpPr/>
          <p:nvPr/>
        </p:nvSpPr>
        <p:spPr>
          <a:xfrm>
            <a:off x="993775" y="1838912"/>
            <a:ext cx="65494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CONSENTIMIENTO EXPLÍCITO de PERSONAS FÍSICAS</a:t>
            </a:r>
          </a:p>
          <a:p>
            <a:pPr algn="just"/>
            <a:endParaRPr lang="es-ES_tradnl" sz="2000" b="1" dirty="0"/>
          </a:p>
          <a:p>
            <a:pPr algn="just"/>
            <a:r>
              <a:rPr lang="es-ES_tradnl" sz="2000" dirty="0"/>
              <a:t>Los responsables del tratamiento deberán recoger el consentimiento explícito de los interesados.</a:t>
            </a:r>
          </a:p>
          <a:p>
            <a:pPr algn="just"/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La </a:t>
            </a:r>
            <a:r>
              <a:rPr lang="es-ES_tradnl" sz="2000" b="1" dirty="0"/>
              <a:t>coletilla en factura no es suficiente</a:t>
            </a:r>
            <a:r>
              <a:rPr lang="es-ES_tradnl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Se tiene que </a:t>
            </a:r>
            <a:r>
              <a:rPr lang="es-ES_tradnl" sz="2000" b="1" dirty="0"/>
              <a:t>diseñar y firmar una autorización</a:t>
            </a:r>
            <a:r>
              <a:rPr lang="es-ES_tradnl" sz="2000" dirty="0"/>
              <a:t> para el uso de los datos.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Hay que identificar la </a:t>
            </a:r>
            <a:r>
              <a:rPr lang="es-ES_tradnl" sz="2000" b="1" dirty="0"/>
              <a:t>finalidad</a:t>
            </a:r>
            <a:r>
              <a:rPr lang="es-ES_tradnl" sz="2000" dirty="0"/>
              <a:t> de la obtención de los datos.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El </a:t>
            </a:r>
            <a:r>
              <a:rPr lang="es-ES_tradnl" sz="2000" b="1" dirty="0"/>
              <a:t>derecho al olvido </a:t>
            </a:r>
            <a:r>
              <a:rPr lang="es-ES_tradnl" sz="2000" dirty="0"/>
              <a:t>permite al interesado que sus datos se bloqueen una vez finalizado el servicio.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340F45D-A6E4-401E-AD13-5D11A807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19" y="2556323"/>
            <a:ext cx="2426472" cy="258646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F9302A4-D56D-481A-BC6C-05F4EF2A2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99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A162B3A-DC29-47CC-8831-54EC0F30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4DCED7D-89A5-4EC5-BDEA-8248025EFCD0}"/>
              </a:ext>
            </a:extLst>
          </p:cNvPr>
          <p:cNvSpPr/>
          <p:nvPr/>
        </p:nvSpPr>
        <p:spPr>
          <a:xfrm>
            <a:off x="993775" y="2159603"/>
            <a:ext cx="66024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DATOS ESPECIALES Y NO ESPECIALES</a:t>
            </a:r>
          </a:p>
          <a:p>
            <a:pPr algn="just"/>
            <a:endParaRPr lang="es-ES_tradnl" sz="2000" b="1" dirty="0"/>
          </a:p>
          <a:p>
            <a:pPr algn="just"/>
            <a:r>
              <a:rPr lang="es-ES_tradnl" sz="2000" dirty="0"/>
              <a:t>Los datos que en la LOPD eran nivel alto (salud, afiliación, ideología política, vida sexual, biométricos, etc.) son ahora catalogados </a:t>
            </a:r>
            <a:r>
              <a:rPr lang="es-ES_tradnl" sz="2000" b="1" dirty="0"/>
              <a:t>datos especiales.</a:t>
            </a:r>
          </a:p>
          <a:p>
            <a:pPr algn="just"/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Necesidad de </a:t>
            </a:r>
            <a:r>
              <a:rPr lang="es-ES_tradnl" sz="2000" b="1" dirty="0"/>
              <a:t>evaluación de impacto </a:t>
            </a:r>
            <a:r>
              <a:rPr lang="es-ES_tradnl" sz="2000" dirty="0"/>
              <a:t>(en caso de “gran volumen de datos”).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Delegado de Protección de Datos (</a:t>
            </a:r>
            <a:r>
              <a:rPr lang="es-ES_tradnl" sz="2000" b="1" dirty="0"/>
              <a:t>DPO</a:t>
            </a:r>
            <a:r>
              <a:rPr lang="es-ES_tradnl" sz="2000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EB290F-23C8-4F55-B4EB-827B325D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503" y="2364846"/>
            <a:ext cx="3132921" cy="28047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0E9B127-D95A-4B0F-9A95-5A05F5616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90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2963D77-7EE1-4EDE-80CD-9AC92A92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6021776-53CA-4A40-876D-C822D0BDFE54}"/>
              </a:ext>
            </a:extLst>
          </p:cNvPr>
          <p:cNvSpPr/>
          <p:nvPr/>
        </p:nvSpPr>
        <p:spPr>
          <a:xfrm>
            <a:off x="993775" y="2275053"/>
            <a:ext cx="6357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ANÁLISIS DE RIESGOS, EVALUACIÓN DE IMPACTO Y MEJORA CONTINUA</a:t>
            </a:r>
          </a:p>
          <a:p>
            <a:pPr algn="just"/>
            <a:endParaRPr lang="es-ES_tradnl" sz="2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_tradnl" sz="2000" dirty="0"/>
              <a:t>La LOPD establecía un esquema en función del nivel de seguridad. </a:t>
            </a:r>
            <a:endParaRPr lang="es-ES_tradnl" sz="20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_tradnl" sz="2000" dirty="0"/>
              <a:t>Ahora es OBLIGATORIO saber qué información vamos a poder tratar en la empresa y APLICAR a cada tratamiento medidas de seguridad.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_tradnl" sz="2000" dirty="0"/>
              <a:t>Metodología de la MEJORA CONTINUA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B9363E57-57EA-43E4-9590-4338F771F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1123"/>
              </p:ext>
            </p:extLst>
          </p:nvPr>
        </p:nvGraphicFramePr>
        <p:xfrm>
          <a:off x="7709678" y="2424432"/>
          <a:ext cx="3771938" cy="314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67F974B-166B-4BDE-94A8-3790C13C5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96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1066B34-0622-4CDB-85BE-EC27895B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2851150-522D-47EA-B54A-6533D33F2E5E}"/>
              </a:ext>
            </a:extLst>
          </p:cNvPr>
          <p:cNvSpPr/>
          <p:nvPr/>
        </p:nvSpPr>
        <p:spPr>
          <a:xfrm>
            <a:off x="993775" y="2272319"/>
            <a:ext cx="662805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DELEGADO DE PROTECCIÓN DE DATOS</a:t>
            </a:r>
          </a:p>
          <a:p>
            <a:pPr algn="just"/>
            <a:endParaRPr lang="es-ES_tradnl" sz="2000" b="1" dirty="0"/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Informar y asesorar al responsable del tratamiento.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Supervisa el cumplimiento del Reglamento.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Asesoramiento continuo.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Cooperar con la autoridad de control.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Formación a responsable del tratamiento.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sz="2000" dirty="0"/>
              <a:t>Asistencia ante inspecciones.</a:t>
            </a:r>
          </a:p>
          <a:p>
            <a:pPr algn="just"/>
            <a:endParaRPr lang="es-ES_tradnl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3" name="Picture 2" descr="New_Product_Introduction_Check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14" y="2001118"/>
            <a:ext cx="3946204" cy="35989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973F56A-F1B5-4C0E-B16B-DF609BC5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95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78247C-802A-4522-986C-74CAFA292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12" y="2109219"/>
            <a:ext cx="4958000" cy="312447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F459255-AF3B-441A-963E-3E79A9F1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71B85B7-C47D-485E-BCAC-B720278B5F7E}"/>
              </a:ext>
            </a:extLst>
          </p:cNvPr>
          <p:cNvSpPr/>
          <p:nvPr/>
        </p:nvSpPr>
        <p:spPr>
          <a:xfrm>
            <a:off x="993776" y="2211840"/>
            <a:ext cx="622873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CLÁUSULAS LEGALES Y POLÍTICAS DE PRIVACIDAD</a:t>
            </a:r>
          </a:p>
          <a:p>
            <a:pPr algn="just"/>
            <a:endParaRPr lang="es-ES_tradnl" sz="20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Se 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modifican todas las cláusulas</a:t>
            </a:r>
          </a:p>
          <a:p>
            <a:pPr algn="just"/>
            <a:endParaRPr lang="es-ES_tradnl" sz="2000" dirty="0"/>
          </a:p>
          <a:p>
            <a:pPr marL="342900" indent="-342900" algn="just">
              <a:buFontTx/>
              <a:buChar char="-"/>
            </a:pPr>
            <a:r>
              <a:rPr lang="es-ES_tradnl" sz="2000" dirty="0"/>
              <a:t>Encargado del tratamiento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/>
              <a:t>Consentimientos clientes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/>
              <a:t>Deber se secreto con trabajadores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/>
              <a:t>Compromiso de confidencialidad con trabajadores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/>
              <a:t>Etc.</a:t>
            </a:r>
          </a:p>
          <a:p>
            <a:pPr algn="just"/>
            <a:endParaRPr lang="es-ES_tradnl" sz="2000" b="1" dirty="0"/>
          </a:p>
          <a:p>
            <a:pPr algn="just"/>
            <a:endParaRPr lang="es-ES_tradn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330ACA0-D424-43CF-8C35-A3DB02172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54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84DBA2C-107A-43C1-9C39-2F521564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B694AD2E-3975-4406-9B88-F353AE4A1C03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AFECTA A LOS ASESORES?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D266580-3AA7-4097-84CB-4511ADC94F1D}"/>
              </a:ext>
            </a:extLst>
          </p:cNvPr>
          <p:cNvSpPr/>
          <p:nvPr/>
        </p:nvSpPr>
        <p:spPr>
          <a:xfrm>
            <a:off x="606499" y="1695473"/>
            <a:ext cx="766554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2000" b="1" u="sng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Necesidad de firmar con los clientes un nuevo contrato de confidencialidad.</a:t>
            </a:r>
          </a:p>
          <a:p>
            <a:pPr algn="just"/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Encriptación en envíos digitales (en origen o en destino).</a:t>
            </a:r>
          </a:p>
          <a:p>
            <a:pPr algn="just"/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Firma con los trabajadores del deber de secreto profesional y confidencialidad.</a:t>
            </a:r>
          </a:p>
          <a:p>
            <a:pPr algn="just"/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Políticas internas de acceso a la información (limitar por puestos de trabajo y privilegios).</a:t>
            </a:r>
          </a:p>
          <a:p>
            <a:pPr algn="just"/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Encargado del tratamiento (contrato prestación de servicio) vs responsable de la información (consentimiento explícito del cliente) </a:t>
            </a:r>
          </a:p>
          <a:p>
            <a:pPr algn="just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EE92385-3AB1-4B1E-9F58-0692FD56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311" y="3022899"/>
            <a:ext cx="3619645" cy="19430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7915E9F-B3F5-4E51-80DC-9B3AEC34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283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10C179-C201-44BD-A0A5-CAB5C92A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36D12DF-A5A8-40A9-9CDD-EF0F8FEB5E3F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42499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¿LOS CLIENTES DEBEN EMPEZAR DE NUEVO?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D0D5DCC-8A3E-495E-B34B-37C1AC02FA14}"/>
              </a:ext>
            </a:extLst>
          </p:cNvPr>
          <p:cNvSpPr/>
          <p:nvPr/>
        </p:nvSpPr>
        <p:spPr>
          <a:xfrm>
            <a:off x="509678" y="2319418"/>
            <a:ext cx="76655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2000" b="1" u="sng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La Ley Orgánica 15/1999 quedará derogada el 25 de mayo. Todas las políticas, documentos, cláusulas, etc. deberán actualizarse a las nuevas directivas europeas.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Desaparece la obligación de inscripción de ficheros en la Agencia Estatal.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_tradnl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000" dirty="0"/>
              <a:t>La obligación de desarrollar políticas de seguridad informática requiere una supervisión de equipos informáticos, contraseñas, servidores, licencias, etc.</a:t>
            </a:r>
          </a:p>
          <a:p>
            <a:pPr algn="just"/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0B3DAAB-ECDC-479B-B40E-283C7F89D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752" y="2587774"/>
            <a:ext cx="3387837" cy="32181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CC779E3-1370-4D1F-9F66-89C72D6DF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84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A8389DA-7B26-4AAD-AF2B-A3019E8B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A9895F2-C77C-46E3-9895-5059E6A02EE6}"/>
              </a:ext>
            </a:extLst>
          </p:cNvPr>
          <p:cNvSpPr/>
          <p:nvPr/>
        </p:nvSpPr>
        <p:spPr>
          <a:xfrm>
            <a:off x="1122061" y="2010225"/>
            <a:ext cx="63073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u="sng" dirty="0"/>
              <a:t>2 TIPOS DE SANCIONES</a:t>
            </a:r>
          </a:p>
          <a:p>
            <a:pPr algn="just"/>
            <a:endParaRPr lang="es-ES_tradnl" sz="2000" b="1" dirty="0"/>
          </a:p>
          <a:p>
            <a:pPr marL="342900" indent="-342900" algn="just">
              <a:buFont typeface="Arial"/>
              <a:buChar char="•"/>
            </a:pPr>
            <a:r>
              <a:rPr lang="es-ES_tradnl" sz="2000" b="1" dirty="0"/>
              <a:t>Sanciones relacionadas con obligaciones de seguridad</a:t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" sz="2000" dirty="0"/>
              <a:t>Importes de hasta 10 millones de € o el 2% del volumen de negocio.</a:t>
            </a: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/>
              <a:buChar char="•"/>
            </a:pP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/>
              <a:buChar char="•"/>
            </a:pPr>
            <a:r>
              <a:rPr lang="es-ES_tradnl" sz="2000" b="1" dirty="0"/>
              <a:t>Sanciones relacionadas con obligaciones jurídicas</a:t>
            </a:r>
            <a:br>
              <a:rPr lang="es-ES_tradnl" sz="20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" sz="2000" dirty="0"/>
              <a:t>Importes de hasta 20 millones de € o el 4% del volumen de negocio.</a:t>
            </a:r>
            <a:endParaRPr lang="es-ES_trad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_tradnl" sz="2000" b="1" dirty="0"/>
          </a:p>
          <a:p>
            <a:pPr algn="just"/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BB58106-1EE8-4C49-BBFF-1B7DE08FD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454" y="2283328"/>
            <a:ext cx="2673844" cy="333769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 DEL RGPD</a:t>
            </a:r>
            <a:endParaRPr lang="es-E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434AA23-A671-4EA3-9573-0D2FFDF6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85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60E98E54-151F-4887-BBAD-974EE1EDD74C}"/>
              </a:ext>
            </a:extLst>
          </p:cNvPr>
          <p:cNvSpPr/>
          <p:nvPr/>
        </p:nvSpPr>
        <p:spPr>
          <a:xfrm>
            <a:off x="2142146" y="1700614"/>
            <a:ext cx="7415176" cy="283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/>
              <a:t>Las auditorías deben sellarlas abogados y técnicos informáticos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/>
              <a:t>Las amenazas informáticas (SPAM, </a:t>
            </a:r>
            <a:r>
              <a:rPr lang="es-ES_tradnl" sz="2000" dirty="0" err="1"/>
              <a:t>Bondet</a:t>
            </a:r>
            <a:r>
              <a:rPr lang="es-ES_tradnl" sz="2000" dirty="0"/>
              <a:t>, </a:t>
            </a:r>
            <a:r>
              <a:rPr lang="es-ES_tradnl" sz="2000" dirty="0" err="1"/>
              <a:t>Pishing</a:t>
            </a:r>
            <a:r>
              <a:rPr lang="es-ES_tradnl" sz="2000" dirty="0"/>
              <a:t>, etc.) determinan la necesidad de las empresas de protegerse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dirty="0"/>
              <a:t>Perder los datos supone un riesgo de paralizar la actividad (en industria, plantas automatizadas, etc.)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_tradnl" sz="2000" b="1" dirty="0"/>
              <a:t>Establecer una política eficaz e identificar todos los procesos y flujos internos de datos es una tarea muy laboriosa en algunos sectores</a:t>
            </a:r>
          </a:p>
          <a:p>
            <a:pPr algn="just"/>
            <a:endParaRPr lang="es-ES_trad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4405495"/>
            <a:ext cx="1830959" cy="17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21" y="4507930"/>
            <a:ext cx="20764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29" y="4739449"/>
            <a:ext cx="266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 DE LA PROTECCIÓN DE DATOS</a:t>
            </a:r>
            <a:endParaRPr lang="es-E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8C752E-25FE-4589-AA3A-4CDE4BAAC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353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CA1F-86CE-6746-B401-D86404BBFB58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3670" y="2665553"/>
            <a:ext cx="7444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  <a:latin typeface="Helvetica Light"/>
                <a:cs typeface="Arial"/>
              </a:rPr>
              <a:t>¡Gracias!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8C8FA3"/>
                </a:solidFill>
                <a:latin typeface="Arial"/>
                <a:cs typeface="Arial"/>
              </a:defRPr>
            </a:lvl1pPr>
          </a:lstStyle>
          <a:p>
            <a:r>
              <a:rPr lang="pl-PL" dirty="0"/>
              <a:t>902 211 151  I  </a:t>
            </a:r>
            <a:r>
              <a:rPr lang="pl-PL" dirty="0" err="1"/>
              <a:t>info@grupolae.net</a:t>
            </a:r>
            <a:r>
              <a:rPr lang="pl-PL" dirty="0"/>
              <a:t>  I  </a:t>
            </a:r>
            <a:r>
              <a:rPr lang="pl-PL" dirty="0" err="1"/>
              <a:t>www.grupolae.net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96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F0CB66F-C532-497B-9B76-79262EB4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21" y="263854"/>
            <a:ext cx="5228109" cy="734080"/>
          </a:xfrm>
        </p:spPr>
        <p:txBody>
          <a:bodyPr/>
          <a:lstStyle/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BE731AA6-4299-4E6D-853B-E4314F34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192" y="2356265"/>
            <a:ext cx="9940064" cy="3825277"/>
          </a:xfrm>
        </p:spPr>
        <p:txBody>
          <a:bodyPr/>
          <a:lstStyle/>
          <a:p>
            <a:pPr lvl="0"/>
            <a:r>
              <a:rPr lang="es-ES" sz="2000" dirty="0"/>
              <a:t>¿Qué es la protección de datos y por qué Europa ha sacado un reglamento nuevo?</a:t>
            </a:r>
          </a:p>
          <a:p>
            <a:pPr lvl="0"/>
            <a:r>
              <a:rPr lang="es-ES" sz="2000" dirty="0"/>
              <a:t>¿Cuándo entra en vigor?</a:t>
            </a:r>
          </a:p>
          <a:p>
            <a:pPr lvl="0"/>
            <a:r>
              <a:rPr lang="es-ES" sz="2000" dirty="0"/>
              <a:t>¿Cuál es el espíritu del Reglamento Europeo?</a:t>
            </a:r>
          </a:p>
          <a:p>
            <a:pPr lvl="0"/>
            <a:r>
              <a:rPr lang="es-ES" sz="2000" dirty="0"/>
              <a:t>¿En qué cambia las obligaciones de las empresas?</a:t>
            </a:r>
          </a:p>
          <a:p>
            <a:pPr lvl="0"/>
            <a:r>
              <a:rPr lang="es-ES" sz="2000" dirty="0"/>
              <a:t>¿Cómo afecta a los asesores?</a:t>
            </a:r>
          </a:p>
          <a:p>
            <a:pPr lvl="0"/>
            <a:r>
              <a:rPr lang="es-ES" sz="2000" dirty="0"/>
              <a:t>¿Qué sucede con las empresas que tienen implantada la LOPD? ¿Deben empezar de nuevo?</a:t>
            </a:r>
          </a:p>
          <a:p>
            <a:pPr lvl="0"/>
            <a:r>
              <a:rPr lang="es-ES" sz="2000" dirty="0"/>
              <a:t>La protección de datos y la seguridad informática como simbiosis del cumplimiento normativo</a:t>
            </a:r>
          </a:p>
          <a:p>
            <a:pPr lvl="0"/>
            <a:r>
              <a:rPr lang="es-ES" sz="2000" dirty="0"/>
              <a:t>¿Por qué GRUPO LAE?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5EE5B8-C65E-4D35-A629-57667C45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C7EE2B-BF59-4F3C-8A93-19BB2A7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8B6304C-D1EB-4788-9155-253F240B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521" y="349917"/>
            <a:ext cx="6505691" cy="734080"/>
          </a:xfrm>
        </p:spPr>
        <p:txBody>
          <a:bodyPr/>
          <a:lstStyle/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PROTECCIÓN DE DATOS?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EF2D859-6077-4B37-AB41-DBA13810C3EB}"/>
              </a:ext>
            </a:extLst>
          </p:cNvPr>
          <p:cNvSpPr/>
          <p:nvPr/>
        </p:nvSpPr>
        <p:spPr>
          <a:xfrm>
            <a:off x="3973193" y="2121207"/>
            <a:ext cx="75267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La Protección de Datos es el conjunto de normas y obligaciones que tienen las empresas, asociaciones, profesionales y autónomos en el uso y tratamiento de datos de particulares.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En España, la Ley Orgánica 15/1999 de Protección de Datos regula las exigencias que tenemos que cumplir las empresas:</a:t>
            </a:r>
          </a:p>
          <a:p>
            <a:pPr algn="just"/>
            <a:endParaRPr lang="es-ES_tradnl" dirty="0"/>
          </a:p>
          <a:p>
            <a:pPr marL="285750" indent="-285750" algn="just">
              <a:buFontTx/>
              <a:buChar char="-"/>
            </a:pPr>
            <a:r>
              <a:rPr lang="es-ES_tradnl" dirty="0"/>
              <a:t>Redacción de un documento de seguridad</a:t>
            </a:r>
          </a:p>
          <a:p>
            <a:pPr marL="285750" indent="-285750" algn="just">
              <a:buFontTx/>
              <a:buChar char="-"/>
            </a:pPr>
            <a:r>
              <a:rPr lang="es-ES_tradnl" dirty="0"/>
              <a:t>Avisos legales con clientes, proveedores, empleados, etc.</a:t>
            </a:r>
          </a:p>
          <a:p>
            <a:pPr marL="285750" indent="-285750" algn="just">
              <a:buFontTx/>
              <a:buChar char="-"/>
            </a:pPr>
            <a:r>
              <a:rPr lang="es-ES_tradnl" dirty="0"/>
              <a:t>Buenas prácticas empresariales,</a:t>
            </a:r>
          </a:p>
          <a:p>
            <a:pPr marL="285750" indent="-285750" algn="just">
              <a:buFontTx/>
              <a:buChar char="-"/>
            </a:pPr>
            <a:r>
              <a:rPr lang="es-ES_tradnl" dirty="0"/>
              <a:t>Etc.</a:t>
            </a:r>
          </a:p>
          <a:p>
            <a:pPr algn="just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63687C4-E817-4492-A036-2D41E315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7" y="3796316"/>
            <a:ext cx="2724150" cy="12477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F7637A1-BE9E-4952-8C27-65244AB0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84" y="2150396"/>
            <a:ext cx="1285875" cy="13144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3B51565-D069-4AFA-A778-00E87CD5E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9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2678C3F-4A68-4AB1-AB46-06FD572E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176"/>
            <a:ext cx="12191999" cy="631122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45F555-DD66-470F-BCC9-0335C51A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10515600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UN REGLAMENTO EUROPEO?</a:t>
            </a:r>
          </a:p>
        </p:txBody>
      </p:sp>
    </p:spTree>
    <p:extLst>
      <p:ext uri="{BB962C8B-B14F-4D97-AF65-F5344CB8AC3E}">
        <p14:creationId xmlns:p14="http://schemas.microsoft.com/office/powerpoint/2010/main" val="37553429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F108B239-F412-47F1-A81C-8A6C7BA572A2}"/>
              </a:ext>
            </a:extLst>
          </p:cNvPr>
          <p:cNvSpPr txBox="1">
            <a:spLocks/>
          </p:cNvSpPr>
          <p:nvPr/>
        </p:nvSpPr>
        <p:spPr>
          <a:xfrm>
            <a:off x="838200" y="2165251"/>
            <a:ext cx="10515600" cy="3310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10515600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ENTRA EN VIGOR EL REGLAMENTO EUROPEO?</a:t>
            </a:r>
          </a:p>
        </p:txBody>
      </p:sp>
      <p:pic>
        <p:nvPicPr>
          <p:cNvPr id="2" name="Picture 1" descr="25 may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92" y="1493770"/>
            <a:ext cx="7241549" cy="48792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593C1F1-8798-4068-8106-F075BB341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896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BAF426-D46A-4F02-AF85-93826867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FE69B215-39E5-49DE-A993-5C5B5F106D0E}"/>
              </a:ext>
            </a:extLst>
          </p:cNvPr>
          <p:cNvSpPr txBox="1">
            <a:spLocks/>
          </p:cNvSpPr>
          <p:nvPr/>
        </p:nvSpPr>
        <p:spPr>
          <a:xfrm>
            <a:off x="838200" y="2229798"/>
            <a:ext cx="10515600" cy="3310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145181D-D97E-4BD6-BB93-E7ED66B373F6}"/>
              </a:ext>
            </a:extLst>
          </p:cNvPr>
          <p:cNvSpPr/>
          <p:nvPr/>
        </p:nvSpPr>
        <p:spPr>
          <a:xfrm>
            <a:off x="3973194" y="2336365"/>
            <a:ext cx="63923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El Reglamento General de Protección de Datos unifica y moderniza la normativa europea sobre protección de datos, permitiendo a los </a:t>
            </a:r>
            <a:r>
              <a:rPr lang="es-ES_tradnl" b="1" dirty="0"/>
              <a:t>ciudadanos</a:t>
            </a:r>
            <a:r>
              <a:rPr lang="es-ES_tradnl" dirty="0"/>
              <a:t> tener un mejor control de sus datos personales y a las </a:t>
            </a:r>
            <a:r>
              <a:rPr lang="es-ES_tradnl" b="1" dirty="0"/>
              <a:t>empresas</a:t>
            </a:r>
            <a:r>
              <a:rPr lang="es-ES_tradnl" dirty="0"/>
              <a:t> aprovechar al máximo las oportunidades de un mercado único digital. 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Será obligatorio en todos sus elementos y directamente aplicable en cada Estado miembro.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B65D6D1-6392-442C-ACD0-64A705A7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57" y="2183609"/>
            <a:ext cx="1212329" cy="16164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85AD9E-A25D-44FE-846E-D23D7667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42" y="4210428"/>
            <a:ext cx="1735568" cy="166325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10515600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DEL REGLAMENTO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9AC5444-BA17-46DD-88EF-F3525B424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463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CA782E6-2377-4E70-A03D-7901077A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05D37EB-9652-4471-A8B9-7EF52E0DCC44}"/>
              </a:ext>
            </a:extLst>
          </p:cNvPr>
          <p:cNvSpPr/>
          <p:nvPr/>
        </p:nvSpPr>
        <p:spPr>
          <a:xfrm>
            <a:off x="2480258" y="2169162"/>
            <a:ext cx="7282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_tradnl" sz="2000" dirty="0"/>
              <a:t>El RGPD mantiene los principios y espíritu de la LOPD pero incorpora algunos matices.</a:t>
            </a:r>
          </a:p>
          <a:p>
            <a:pPr algn="just"/>
            <a:r>
              <a:rPr lang="es-ES_tradnl" sz="2000" dirty="0"/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_tradnl" sz="2000" b="1" dirty="0"/>
              <a:t>Los datos que se deben preservar son los de los particulares</a:t>
            </a:r>
            <a:r>
              <a:rPr lang="es-ES_tradnl" sz="2000" dirty="0"/>
              <a:t>. Los datos de empresas no están sujetos a las obligaciones del RGPD.</a:t>
            </a:r>
          </a:p>
          <a:p>
            <a:pPr algn="just"/>
            <a:endParaRPr lang="es-ES_trad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01" y="4170598"/>
            <a:ext cx="20478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45" y="4266841"/>
            <a:ext cx="814284" cy="147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68" y="4233138"/>
            <a:ext cx="1378638" cy="141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85" y="4266841"/>
            <a:ext cx="14763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10515600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DEL REGLAMENTO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4BA21F4-9C92-4C75-9EB8-5F694638D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71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BE7D3CF-DD78-4EEF-9C14-E8FD28D1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D8FCDF5-B71D-427E-9C96-8BA825416F8D}"/>
              </a:ext>
            </a:extLst>
          </p:cNvPr>
          <p:cNvSpPr/>
          <p:nvPr/>
        </p:nvSpPr>
        <p:spPr>
          <a:xfrm>
            <a:off x="2056919" y="2158414"/>
            <a:ext cx="848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_tradnl" sz="2000" dirty="0"/>
              <a:t>La LOPD se legislaba a partir del papel (Documento de Seguridad + Registro en la AEPD).</a:t>
            </a:r>
          </a:p>
          <a:p>
            <a:pPr algn="just"/>
            <a:r>
              <a:rPr lang="es-ES_tradnl" sz="2000" dirty="0"/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RGPD </a:t>
            </a:r>
            <a:r>
              <a:rPr lang="es-ES_tradnl" sz="2000" dirty="0"/>
              <a:t>confiere la importancia a demostrar que el Sistema de Calidad se cumple. Pérdida de peso del papel sobre la aplicación de las políticas internas.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833BC53-E0CA-468F-BFB3-824C178F0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42" y="4197631"/>
            <a:ext cx="1941213" cy="12697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E64160F-42A5-4C81-8255-79F6A5DB6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55" y="4044554"/>
            <a:ext cx="2368687" cy="142280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9CFD2F97-922B-4F27-9272-DDBF73BD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36" y="5672735"/>
            <a:ext cx="600635" cy="6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2CFD55F1-78F7-434D-B5DA-2A6A6314008E}"/>
              </a:ext>
            </a:extLst>
          </p:cNvPr>
          <p:cNvCxnSpPr/>
          <p:nvPr/>
        </p:nvCxnSpPr>
        <p:spPr>
          <a:xfrm>
            <a:off x="2178118" y="5584071"/>
            <a:ext cx="401260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1E7CC33-3365-4285-8FE6-D281D1987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412" y="4033070"/>
            <a:ext cx="1503634" cy="1473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8B70FD4-809D-473B-B71D-4B4E6B92B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3741" y="3883410"/>
            <a:ext cx="2046186" cy="1623420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8262E5C9-21B8-4BB3-8CBD-65AE6F3A9842}"/>
              </a:ext>
            </a:extLst>
          </p:cNvPr>
          <p:cNvCxnSpPr/>
          <p:nvPr/>
        </p:nvCxnSpPr>
        <p:spPr>
          <a:xfrm>
            <a:off x="6578255" y="5586421"/>
            <a:ext cx="4012603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496F9F06-4151-446D-9067-85DD2C7A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12" y="5733973"/>
            <a:ext cx="477861" cy="49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10515600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DEL REGLAMENTO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FC05F48-17A7-4C31-A0E3-3C8C4DEB4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76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05FF005-CDD9-4009-BD58-09A128D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573AD-EA42-C742-B64E-625376318D1F}" type="slidenum">
              <a:rPr lang="es-ES_tradnl" smtClean="0"/>
              <a:pPr/>
              <a:t>9</a:t>
            </a:fld>
            <a:endParaRPr lang="es-ES_tradn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35F31328-F8B6-4946-BA67-908E0133C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09108"/>
              </p:ext>
            </p:extLst>
          </p:nvPr>
        </p:nvGraphicFramePr>
        <p:xfrm>
          <a:off x="915173" y="3204358"/>
          <a:ext cx="1036973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710">
                  <a:extLst>
                    <a:ext uri="{9D8B030D-6E8A-4147-A177-3AD203B41FA5}">
                      <a16:colId xmlns:a16="http://schemas.microsoft.com/office/drawing/2014/main" xmlns="" val="2841095604"/>
                    </a:ext>
                  </a:extLst>
                </a:gridCol>
                <a:gridCol w="5408022">
                  <a:extLst>
                    <a:ext uri="{9D8B030D-6E8A-4147-A177-3AD203B41FA5}">
                      <a16:colId xmlns:a16="http://schemas.microsoft.com/office/drawing/2014/main" xmlns="" val="415751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Consentimiento tácito (salvo datos especialmente protegidos)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Consentimiento explícito (acción positiva de autorización)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389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 Niveles de 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Datos especiales y datos no especiales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85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Cada nivel de seguridad establece obligaciones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 empresa identifica riesgos y desarrolla medidas “suficientes”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512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Inscripción de ficheros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Identificación Interna de tratamientos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302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Derechos ARCO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Derechos ARCO + olvido + portabilidad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450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Responsable de Seguridad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Delegado de Protección de Datos (DPO)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05015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C9561A-E78D-485A-814D-7650508E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92" y="1667599"/>
            <a:ext cx="1474196" cy="12374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806B33-89F0-45CA-912D-8ACF6DCE6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23" y="1857794"/>
            <a:ext cx="1835107" cy="109852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2D02B40-18F2-43DA-8977-C3EBBADA3888}"/>
              </a:ext>
            </a:extLst>
          </p:cNvPr>
          <p:cNvSpPr txBox="1">
            <a:spLocks/>
          </p:cNvSpPr>
          <p:nvPr/>
        </p:nvSpPr>
        <p:spPr>
          <a:xfrm>
            <a:off x="2493092" y="312281"/>
            <a:ext cx="6166227" cy="5600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OVEDADES DEL REGLAMENTO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4549D1B-0BEA-4FA0-A06C-6FC41EA55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681" y="1137136"/>
            <a:ext cx="10572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25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963</Words>
  <Application>Microsoft Office PowerPoint</Application>
  <PresentationFormat>Personalizado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Tema de Office</vt:lpstr>
      <vt:lpstr>2_Custom Design</vt:lpstr>
      <vt:lpstr>1_Custom Design</vt:lpstr>
      <vt:lpstr>Custom Design</vt:lpstr>
      <vt:lpstr>REGLAMENTO GENERAL DE PROTECCIÓN DE DATOS </vt:lpstr>
      <vt:lpstr>ÍNDICE</vt:lpstr>
      <vt:lpstr>¿QUÉ ES LA PROTECCIÓN DE DATOS?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RGPD</dc:title>
  <dc:creator>Iñigo Mozo</dc:creator>
  <cp:lastModifiedBy>bego</cp:lastModifiedBy>
  <cp:revision>113</cp:revision>
  <dcterms:created xsi:type="dcterms:W3CDTF">2017-02-17T12:24:51Z</dcterms:created>
  <dcterms:modified xsi:type="dcterms:W3CDTF">2018-04-17T07:51:46Z</dcterms:modified>
</cp:coreProperties>
</file>